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like" charset="1" panose="02000000000000000000"/>
      <p:regular r:id="rId14"/>
    </p:embeddedFont>
    <p:embeddedFont>
      <p:font typeface="Alike Bold" charset="1" panose="02000000000000000000"/>
      <p:regular r:id="rId15"/>
    </p:embeddedFont>
    <p:embeddedFont>
      <p:font typeface="Alike Italics" charset="1" panose="02000000000000000000"/>
      <p:regular r:id="rId16"/>
    </p:embeddedFont>
    <p:embeddedFont>
      <p:font typeface="Alike Bold Italics" charset="1" panose="02000000000000000000"/>
      <p:regular r:id="rId17"/>
    </p:embeddedFont>
    <p:embeddedFont>
      <p:font typeface="Railey" charset="1" panose="00000000000000000000"/>
      <p:regular r:id="rId18"/>
    </p:embeddedFont>
    <p:embeddedFont>
      <p:font typeface="Arial" charset="1" panose="020B0502020202020204"/>
      <p:regular r:id="rId19"/>
    </p:embeddedFont>
    <p:embeddedFont>
      <p:font typeface="Arial Bold" charset="1" panose="020B0802020202020204"/>
      <p:regular r:id="rId20"/>
    </p:embeddedFont>
    <p:embeddedFont>
      <p:font typeface="Arial Italics" charset="1" panose="020B0502020202090204"/>
      <p:regular r:id="rId21"/>
    </p:embeddedFont>
    <p:embeddedFont>
      <p:font typeface="Arial Bold Italics" charset="1" panose="020B0802020202090204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Open Sans Light" charset="1" panose="020B0306030504020204"/>
      <p:regular r:id="rId27"/>
    </p:embeddedFont>
    <p:embeddedFont>
      <p:font typeface="Open Sans Light Italics" charset="1" panose="020B0306030504020204"/>
      <p:regular r:id="rId28"/>
    </p:embeddedFont>
    <p:embeddedFont>
      <p:font typeface="Open Sans Ultra-Bold" charset="1" panose="00000000000000000000"/>
      <p:regular r:id="rId29"/>
    </p:embeddedFont>
    <p:embeddedFont>
      <p:font typeface="Open Sans Ultra-Bold Italics" charset="1" panose="00000000000000000000"/>
      <p:regular r:id="rId30"/>
    </p:embeddedFont>
    <p:embeddedFont>
      <p:font typeface="Alice's Cake Shop" charset="1" panose="00000500000000000000"/>
      <p:regular r:id="rId31"/>
    </p:embeddedFont>
    <p:embeddedFont>
      <p:font typeface="Alice" charset="1" panose="00000500000000000000"/>
      <p:regular r:id="rId32"/>
    </p:embeddedFont>
    <p:embeddedFont>
      <p:font typeface="Alice Bold" charset="1" panose="00000500000000000000"/>
      <p:regular r:id="rId33"/>
    </p:embeddedFont>
    <p:embeddedFont>
      <p:font typeface="Alice Italics" charset="1" panose="00000500000000000000"/>
      <p:regular r:id="rId34"/>
    </p:embeddedFont>
    <p:embeddedFont>
      <p:font typeface="Alice Bold Italics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60" Target="slides/slide25.xml" Type="http://schemas.openxmlformats.org/officeDocument/2006/relationships/slide"/><Relationship Id="rId61" Target="slides/slide26.xml" Type="http://schemas.openxmlformats.org/officeDocument/2006/relationships/slide"/><Relationship Id="rId62" Target="slides/slide27.xml" Type="http://schemas.openxmlformats.org/officeDocument/2006/relationships/slide"/><Relationship Id="rId63" Target="slides/slide28.xml" Type="http://schemas.openxmlformats.org/officeDocument/2006/relationships/slide"/><Relationship Id="rId64" Target="slides/slide29.xml" Type="http://schemas.openxmlformats.org/officeDocument/2006/relationships/slide"/><Relationship Id="rId65" Target="slides/slide3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76152" y="-960351"/>
            <a:ext cx="4766297" cy="4635224"/>
          </a:xfrm>
          <a:custGeom>
            <a:avLst/>
            <a:gdLst/>
            <a:ahLst/>
            <a:cxnLst/>
            <a:rect r="r" b="b" t="t" l="l"/>
            <a:pathLst>
              <a:path h="4635224" w="4766297">
                <a:moveTo>
                  <a:pt x="0" y="0"/>
                </a:moveTo>
                <a:lnTo>
                  <a:pt x="4766296" y="0"/>
                </a:lnTo>
                <a:lnTo>
                  <a:pt x="4766296" y="4635224"/>
                </a:lnTo>
                <a:lnTo>
                  <a:pt x="0" y="463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27010" y="7148252"/>
            <a:ext cx="4766297" cy="4635224"/>
          </a:xfrm>
          <a:custGeom>
            <a:avLst/>
            <a:gdLst/>
            <a:ahLst/>
            <a:cxnLst/>
            <a:rect r="r" b="b" t="t" l="l"/>
            <a:pathLst>
              <a:path h="4635224" w="4766297">
                <a:moveTo>
                  <a:pt x="0" y="0"/>
                </a:moveTo>
                <a:lnTo>
                  <a:pt x="4766296" y="0"/>
                </a:lnTo>
                <a:lnTo>
                  <a:pt x="4766296" y="4635224"/>
                </a:lnTo>
                <a:lnTo>
                  <a:pt x="0" y="463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9840" y="714375"/>
            <a:ext cx="14883115" cy="275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31"/>
              </a:lnSpc>
            </a:pPr>
            <a:r>
              <a:rPr lang="en-US" sz="16022">
                <a:solidFill>
                  <a:srgbClr val="303238"/>
                </a:solidFill>
                <a:latin typeface="Alice"/>
              </a:rPr>
              <a:t>STORY 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36334" y="4773674"/>
            <a:ext cx="15322966" cy="144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0"/>
              </a:lnSpc>
            </a:pPr>
            <a:r>
              <a:rPr lang="en-US" sz="8393">
                <a:solidFill>
                  <a:srgbClr val="303238"/>
                </a:solidFill>
                <a:latin typeface="Alice"/>
              </a:rPr>
              <a:t>BY TEAM: ELITES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" y="1028700"/>
            <a:ext cx="14390155" cy="8094462"/>
          </a:xfrm>
          <a:custGeom>
            <a:avLst/>
            <a:gdLst/>
            <a:ahLst/>
            <a:cxnLst/>
            <a:rect r="r" b="b" t="t" l="l"/>
            <a:pathLst>
              <a:path h="8094462" w="14390155">
                <a:moveTo>
                  <a:pt x="0" y="0"/>
                </a:moveTo>
                <a:lnTo>
                  <a:pt x="14390155" y="0"/>
                </a:lnTo>
                <a:lnTo>
                  <a:pt x="14390155" y="8094462"/>
                </a:lnTo>
                <a:lnTo>
                  <a:pt x="0" y="8094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5067" y="2201288"/>
            <a:ext cx="13987443" cy="5524821"/>
          </a:xfrm>
          <a:custGeom>
            <a:avLst/>
            <a:gdLst/>
            <a:ahLst/>
            <a:cxnLst/>
            <a:rect r="r" b="b" t="t" l="l"/>
            <a:pathLst>
              <a:path h="5524821" w="13987443">
                <a:moveTo>
                  <a:pt x="0" y="0"/>
                </a:moveTo>
                <a:lnTo>
                  <a:pt x="13987442" y="0"/>
                </a:lnTo>
                <a:lnTo>
                  <a:pt x="13987442" y="5524821"/>
                </a:lnTo>
                <a:lnTo>
                  <a:pt x="0" y="5524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892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49080" y="2028841"/>
            <a:ext cx="10589840" cy="6229318"/>
          </a:xfrm>
          <a:custGeom>
            <a:avLst/>
            <a:gdLst/>
            <a:ahLst/>
            <a:cxnLst/>
            <a:rect r="r" b="b" t="t" l="l"/>
            <a:pathLst>
              <a:path h="6229318" w="10589840">
                <a:moveTo>
                  <a:pt x="0" y="0"/>
                </a:moveTo>
                <a:lnTo>
                  <a:pt x="10589840" y="0"/>
                </a:lnTo>
                <a:lnTo>
                  <a:pt x="10589840" y="6229318"/>
                </a:lnTo>
                <a:lnTo>
                  <a:pt x="0" y="6229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32085" y="1950097"/>
            <a:ext cx="10623830" cy="6386806"/>
          </a:xfrm>
          <a:custGeom>
            <a:avLst/>
            <a:gdLst/>
            <a:ahLst/>
            <a:cxnLst/>
            <a:rect r="r" b="b" t="t" l="l"/>
            <a:pathLst>
              <a:path h="6386806" w="10623830">
                <a:moveTo>
                  <a:pt x="0" y="0"/>
                </a:moveTo>
                <a:lnTo>
                  <a:pt x="10623830" y="0"/>
                </a:lnTo>
                <a:lnTo>
                  <a:pt x="10623830" y="6386806"/>
                </a:lnTo>
                <a:lnTo>
                  <a:pt x="0" y="6386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0969" y="325359"/>
            <a:ext cx="7712754" cy="28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3"/>
              </a:lnSpc>
            </a:pPr>
            <a:r>
              <a:rPr lang="en-US" sz="8052">
                <a:solidFill>
                  <a:srgbClr val="303238"/>
                </a:solidFill>
                <a:latin typeface="Alice"/>
              </a:rPr>
              <a:t>TEAM MEMBERS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95906" y="3570098"/>
            <a:ext cx="8597585" cy="462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303238"/>
                </a:solidFill>
                <a:latin typeface="Anonymous Pro"/>
              </a:rPr>
              <a:t>K.Rajesh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303238"/>
                </a:solidFill>
                <a:latin typeface="Anonymous Pro"/>
              </a:rPr>
              <a:t>D.Pavan Balaji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303238"/>
                </a:solidFill>
                <a:latin typeface="Anonymous Pro"/>
              </a:rPr>
              <a:t>Y.Jeneeliya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303238"/>
                </a:solidFill>
                <a:latin typeface="Anonymous Pro"/>
              </a:rPr>
              <a:t>T.G.Monisha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303238"/>
                </a:solidFill>
                <a:latin typeface="Anonymous Pro"/>
              </a:rPr>
              <a:t>Shaik.Haleema Saadiya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76152" y="-960351"/>
            <a:ext cx="4766297" cy="4635224"/>
          </a:xfrm>
          <a:custGeom>
            <a:avLst/>
            <a:gdLst/>
            <a:ahLst/>
            <a:cxnLst/>
            <a:rect r="r" b="b" t="t" l="l"/>
            <a:pathLst>
              <a:path h="4635224" w="4766297">
                <a:moveTo>
                  <a:pt x="0" y="0"/>
                </a:moveTo>
                <a:lnTo>
                  <a:pt x="4766296" y="0"/>
                </a:lnTo>
                <a:lnTo>
                  <a:pt x="4766296" y="4635224"/>
                </a:lnTo>
                <a:lnTo>
                  <a:pt x="0" y="463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27010" y="7148252"/>
            <a:ext cx="4766297" cy="4635224"/>
          </a:xfrm>
          <a:custGeom>
            <a:avLst/>
            <a:gdLst/>
            <a:ahLst/>
            <a:cxnLst/>
            <a:rect r="r" b="b" t="t" l="l"/>
            <a:pathLst>
              <a:path h="4635224" w="4766297">
                <a:moveTo>
                  <a:pt x="0" y="0"/>
                </a:moveTo>
                <a:lnTo>
                  <a:pt x="4766296" y="0"/>
                </a:lnTo>
                <a:lnTo>
                  <a:pt x="4766296" y="4635224"/>
                </a:lnTo>
                <a:lnTo>
                  <a:pt x="0" y="463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3988" y="768231"/>
            <a:ext cx="11731945" cy="8344958"/>
          </a:xfrm>
          <a:custGeom>
            <a:avLst/>
            <a:gdLst/>
            <a:ahLst/>
            <a:cxnLst/>
            <a:rect r="r" b="b" t="t" l="l"/>
            <a:pathLst>
              <a:path h="8344958" w="11731945">
                <a:moveTo>
                  <a:pt x="0" y="0"/>
                </a:moveTo>
                <a:lnTo>
                  <a:pt x="11731944" y="0"/>
                </a:lnTo>
                <a:lnTo>
                  <a:pt x="11731944" y="8344958"/>
                </a:lnTo>
                <a:lnTo>
                  <a:pt x="0" y="8344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99693" y="1066800"/>
            <a:ext cx="8718900" cy="110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4"/>
              </a:lnSpc>
            </a:pPr>
            <a:r>
              <a:rPr lang="en-US" sz="8104">
                <a:solidFill>
                  <a:srgbClr val="2773A5"/>
                </a:solidFill>
                <a:latin typeface="Alice"/>
              </a:rPr>
              <a:t>STORY BOARD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9678" y="2803106"/>
            <a:ext cx="15215724" cy="617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7"/>
              </a:lnSpc>
            </a:pPr>
            <a:r>
              <a:rPr lang="en-US" sz="4497">
                <a:solidFill>
                  <a:srgbClr val="5E17EB"/>
                </a:solidFill>
                <a:latin typeface="Anonymous Pro Bold"/>
              </a:rPr>
              <a:t>BACK STORY</a:t>
            </a:r>
          </a:p>
          <a:p>
            <a:pPr algn="just">
              <a:lnSpc>
                <a:spcPts val="4757"/>
              </a:lnSpc>
            </a:pPr>
          </a:p>
          <a:p>
            <a:pPr algn="just">
              <a:lnSpc>
                <a:spcPts val="4757"/>
              </a:lnSpc>
            </a:pPr>
            <a:r>
              <a:rPr lang="en-US" sz="3397">
                <a:solidFill>
                  <a:srgbClr val="000000"/>
                </a:solidFill>
                <a:latin typeface="Anonymous Pro Bold"/>
              </a:rPr>
              <a:t>In the heart of Green Valley, where tradition meets technology, GreenMart faces the challenges of a bustling supermarket stuck in manual processes. The dedicated team, determined to elevate the shopping experience, decides to embark on a transformative journey. Inspired by the need for efficiency, convenience, and a touch of modernity, the team conceptualizes "SmartCartEase" - a supermarket automation software designed to make every shopping trip a seamless and enjoyable experience.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681043" y="-5031689"/>
            <a:ext cx="8381158" cy="8229600"/>
          </a:xfrm>
          <a:custGeom>
            <a:avLst/>
            <a:gdLst/>
            <a:ahLst/>
            <a:cxnLst/>
            <a:rect r="r" b="b" t="t" l="l"/>
            <a:pathLst>
              <a:path h="8229600" w="8381158">
                <a:moveTo>
                  <a:pt x="0" y="0"/>
                </a:moveTo>
                <a:lnTo>
                  <a:pt x="8381158" y="0"/>
                </a:lnTo>
                <a:lnTo>
                  <a:pt x="8381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92686">
            <a:off x="15247964" y="7696758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5"/>
                </a:lnTo>
                <a:lnTo>
                  <a:pt x="0" y="391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81043" y="-5031689"/>
            <a:ext cx="8381158" cy="8229600"/>
          </a:xfrm>
          <a:custGeom>
            <a:avLst/>
            <a:gdLst/>
            <a:ahLst/>
            <a:cxnLst/>
            <a:rect r="r" b="b" t="t" l="l"/>
            <a:pathLst>
              <a:path h="8229600" w="8381158">
                <a:moveTo>
                  <a:pt x="0" y="0"/>
                </a:moveTo>
                <a:lnTo>
                  <a:pt x="8381158" y="0"/>
                </a:lnTo>
                <a:lnTo>
                  <a:pt x="8381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92686">
            <a:off x="15247964" y="7696758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5"/>
                </a:lnTo>
                <a:lnTo>
                  <a:pt x="0" y="391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2106" y="3417917"/>
            <a:ext cx="13960157" cy="5720655"/>
          </a:xfrm>
          <a:custGeom>
            <a:avLst/>
            <a:gdLst/>
            <a:ahLst/>
            <a:cxnLst/>
            <a:rect r="r" b="b" t="t" l="l"/>
            <a:pathLst>
              <a:path h="5720655" w="13960157">
                <a:moveTo>
                  <a:pt x="0" y="0"/>
                </a:moveTo>
                <a:lnTo>
                  <a:pt x="13960157" y="0"/>
                </a:lnTo>
                <a:lnTo>
                  <a:pt x="13960157" y="5720656"/>
                </a:lnTo>
                <a:lnTo>
                  <a:pt x="0" y="5720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30" r="0" b="-4519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87485" y="828675"/>
            <a:ext cx="12652854" cy="184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303238"/>
                </a:solidFill>
                <a:latin typeface="Alice's Cake Shop"/>
              </a:rPr>
              <a:t>"GreenMart, a beloved supermarket, caught in the chaos of traditional checkout processes."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86615" y="3138795"/>
            <a:ext cx="11385126" cy="6119505"/>
          </a:xfrm>
          <a:custGeom>
            <a:avLst/>
            <a:gdLst/>
            <a:ahLst/>
            <a:cxnLst/>
            <a:rect r="r" b="b" t="t" l="l"/>
            <a:pathLst>
              <a:path h="6119505" w="11385126">
                <a:moveTo>
                  <a:pt x="0" y="0"/>
                </a:moveTo>
                <a:lnTo>
                  <a:pt x="11385126" y="0"/>
                </a:lnTo>
                <a:lnTo>
                  <a:pt x="11385126" y="6119505"/>
                </a:lnTo>
                <a:lnTo>
                  <a:pt x="0" y="6119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3225" y="1294927"/>
            <a:ext cx="14842436" cy="148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5338">
                <a:solidFill>
                  <a:srgbClr val="303238"/>
                </a:solidFill>
                <a:latin typeface="Alice's Cake Shop"/>
              </a:rPr>
              <a:t>"Challenges emerge - long queues, manual inventory, and the need for a change."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81043" y="-5031689"/>
            <a:ext cx="8381158" cy="8229600"/>
          </a:xfrm>
          <a:custGeom>
            <a:avLst/>
            <a:gdLst/>
            <a:ahLst/>
            <a:cxnLst/>
            <a:rect r="r" b="b" t="t" l="l"/>
            <a:pathLst>
              <a:path h="8229600" w="8381158">
                <a:moveTo>
                  <a:pt x="0" y="0"/>
                </a:moveTo>
                <a:lnTo>
                  <a:pt x="8381158" y="0"/>
                </a:lnTo>
                <a:lnTo>
                  <a:pt x="8381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92686">
            <a:off x="15247964" y="7696758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5"/>
                </a:lnTo>
                <a:lnTo>
                  <a:pt x="0" y="391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75776" y="3010917"/>
            <a:ext cx="9169526" cy="6877144"/>
          </a:xfrm>
          <a:custGeom>
            <a:avLst/>
            <a:gdLst/>
            <a:ahLst/>
            <a:cxnLst/>
            <a:rect r="r" b="b" t="t" l="l"/>
            <a:pathLst>
              <a:path h="6877144" w="9169526">
                <a:moveTo>
                  <a:pt x="0" y="0"/>
                </a:moveTo>
                <a:lnTo>
                  <a:pt x="9169526" y="0"/>
                </a:lnTo>
                <a:lnTo>
                  <a:pt x="9169526" y="6877145"/>
                </a:lnTo>
                <a:lnTo>
                  <a:pt x="0" y="6877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01467" y="819150"/>
            <a:ext cx="12652854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238"/>
                </a:solidFill>
                <a:latin typeface="Alice's Cake Shop"/>
              </a:rPr>
              <a:t>. "A vision takes shape - a supermarket where technology meets tradition, creating a harmonious shopping environment."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81043" y="-5031689"/>
            <a:ext cx="8381158" cy="8229600"/>
          </a:xfrm>
          <a:custGeom>
            <a:avLst/>
            <a:gdLst/>
            <a:ahLst/>
            <a:cxnLst/>
            <a:rect r="r" b="b" t="t" l="l"/>
            <a:pathLst>
              <a:path h="8229600" w="8381158">
                <a:moveTo>
                  <a:pt x="0" y="0"/>
                </a:moveTo>
                <a:lnTo>
                  <a:pt x="8381158" y="0"/>
                </a:lnTo>
                <a:lnTo>
                  <a:pt x="8381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92686">
            <a:off x="15247964" y="7696758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5"/>
                </a:lnTo>
                <a:lnTo>
                  <a:pt x="0" y="391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39645" y="3197911"/>
            <a:ext cx="5345923" cy="7176321"/>
          </a:xfrm>
          <a:custGeom>
            <a:avLst/>
            <a:gdLst/>
            <a:ahLst/>
            <a:cxnLst/>
            <a:rect r="r" b="b" t="t" l="l"/>
            <a:pathLst>
              <a:path h="7176321" w="5345923">
                <a:moveTo>
                  <a:pt x="0" y="0"/>
                </a:moveTo>
                <a:lnTo>
                  <a:pt x="5345924" y="0"/>
                </a:lnTo>
                <a:lnTo>
                  <a:pt x="5345924" y="7176321"/>
                </a:lnTo>
                <a:lnTo>
                  <a:pt x="0" y="7176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14388" y="1104033"/>
            <a:ext cx="12652854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238"/>
                </a:solidFill>
                <a:latin typeface="Alice's Cake Shop"/>
              </a:rPr>
              <a:t>"Meet SmartCartEase - the superhero software designed to simplify and enhance the shopping journey."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81043" y="-5031689"/>
            <a:ext cx="8381158" cy="8229600"/>
          </a:xfrm>
          <a:custGeom>
            <a:avLst/>
            <a:gdLst/>
            <a:ahLst/>
            <a:cxnLst/>
            <a:rect r="r" b="b" t="t" l="l"/>
            <a:pathLst>
              <a:path h="8229600" w="8381158">
                <a:moveTo>
                  <a:pt x="0" y="0"/>
                </a:moveTo>
                <a:lnTo>
                  <a:pt x="8381158" y="0"/>
                </a:lnTo>
                <a:lnTo>
                  <a:pt x="8381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92686">
            <a:off x="15247964" y="7696758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5"/>
                </a:lnTo>
                <a:lnTo>
                  <a:pt x="0" y="391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19580" y="3197911"/>
            <a:ext cx="8436684" cy="6456025"/>
          </a:xfrm>
          <a:custGeom>
            <a:avLst/>
            <a:gdLst/>
            <a:ahLst/>
            <a:cxnLst/>
            <a:rect r="r" b="b" t="t" l="l"/>
            <a:pathLst>
              <a:path h="6456025" w="8436684">
                <a:moveTo>
                  <a:pt x="0" y="0"/>
                </a:moveTo>
                <a:lnTo>
                  <a:pt x="8436683" y="0"/>
                </a:lnTo>
                <a:lnTo>
                  <a:pt x="8436683" y="6456025"/>
                </a:lnTo>
                <a:lnTo>
                  <a:pt x="0" y="6456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5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87485" y="1018546"/>
            <a:ext cx="12652854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238"/>
                </a:solidFill>
                <a:latin typeface="Alice's Cake Shop"/>
              </a:rPr>
              <a:t>"Checkout made effortless - SmartCartEase ensures quick and easy transactions."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81043" y="-5031689"/>
            <a:ext cx="8381158" cy="8229600"/>
          </a:xfrm>
          <a:custGeom>
            <a:avLst/>
            <a:gdLst/>
            <a:ahLst/>
            <a:cxnLst/>
            <a:rect r="r" b="b" t="t" l="l"/>
            <a:pathLst>
              <a:path h="8229600" w="8381158">
                <a:moveTo>
                  <a:pt x="0" y="0"/>
                </a:moveTo>
                <a:lnTo>
                  <a:pt x="8381158" y="0"/>
                </a:lnTo>
                <a:lnTo>
                  <a:pt x="8381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92686">
            <a:off x="15247964" y="7696758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5"/>
                </a:lnTo>
                <a:lnTo>
                  <a:pt x="0" y="391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87871" y="3197911"/>
            <a:ext cx="11768189" cy="6060389"/>
          </a:xfrm>
          <a:custGeom>
            <a:avLst/>
            <a:gdLst/>
            <a:ahLst/>
            <a:cxnLst/>
            <a:rect r="r" b="b" t="t" l="l"/>
            <a:pathLst>
              <a:path h="6060389" w="11768189">
                <a:moveTo>
                  <a:pt x="0" y="0"/>
                </a:moveTo>
                <a:lnTo>
                  <a:pt x="11768188" y="0"/>
                </a:lnTo>
                <a:lnTo>
                  <a:pt x="11768188" y="6060389"/>
                </a:lnTo>
                <a:lnTo>
                  <a:pt x="0" y="6060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8" t="0" r="-379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7391" y="714814"/>
            <a:ext cx="12971429" cy="168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0"/>
              </a:lnSpc>
            </a:pPr>
            <a:r>
              <a:rPr lang="en-US" sz="6090">
                <a:solidFill>
                  <a:srgbClr val="303238"/>
                </a:solidFill>
                <a:latin typeface="Alice's Cake Shop"/>
              </a:rPr>
              <a:t>"Say goodbye to stockouts - SmartCartEase ensures intelligent and real-time inventory management."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44954" y="-3570980"/>
            <a:ext cx="7622667" cy="8229600"/>
          </a:xfrm>
          <a:custGeom>
            <a:avLst/>
            <a:gdLst/>
            <a:ahLst/>
            <a:cxnLst/>
            <a:rect r="r" b="b" t="t" l="l"/>
            <a:pathLst>
              <a:path h="8229600" w="7622667">
                <a:moveTo>
                  <a:pt x="0" y="0"/>
                </a:moveTo>
                <a:lnTo>
                  <a:pt x="7622667" y="0"/>
                </a:lnTo>
                <a:lnTo>
                  <a:pt x="76226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73859" y="3142066"/>
            <a:ext cx="4028282" cy="8229600"/>
          </a:xfrm>
          <a:custGeom>
            <a:avLst/>
            <a:gdLst/>
            <a:ahLst/>
            <a:cxnLst/>
            <a:rect r="r" b="b" t="t" l="l"/>
            <a:pathLst>
              <a:path h="8229600" w="4028282">
                <a:moveTo>
                  <a:pt x="0" y="0"/>
                </a:moveTo>
                <a:lnTo>
                  <a:pt x="4028282" y="0"/>
                </a:lnTo>
                <a:lnTo>
                  <a:pt x="40282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84648" y="2901525"/>
            <a:ext cx="9774102" cy="5509791"/>
          </a:xfrm>
          <a:custGeom>
            <a:avLst/>
            <a:gdLst/>
            <a:ahLst/>
            <a:cxnLst/>
            <a:rect r="r" b="b" t="t" l="l"/>
            <a:pathLst>
              <a:path h="5509791" w="9774102">
                <a:moveTo>
                  <a:pt x="0" y="0"/>
                </a:moveTo>
                <a:lnTo>
                  <a:pt x="9774102" y="0"/>
                </a:lnTo>
                <a:lnTo>
                  <a:pt x="9774102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93" r="0" b="-359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91763" y="534295"/>
            <a:ext cx="14567537" cy="157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5644">
                <a:solidFill>
                  <a:srgbClr val="303238"/>
                </a:solidFill>
                <a:latin typeface="Alice's Cake Shop"/>
              </a:rPr>
              <a:t>"Smiles all around - SmartCartEase brings joy to both staff and shoppers."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7964" y="-928477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4"/>
                </a:lnTo>
                <a:lnTo>
                  <a:pt x="0" y="3914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87303" y="1715762"/>
            <a:ext cx="788861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303238"/>
                </a:solidFill>
                <a:latin typeface="Railey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59516" y="3770192"/>
            <a:ext cx="14599784" cy="454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76972" indent="-638486" lvl="1">
              <a:lnSpc>
                <a:spcPts val="8280"/>
              </a:lnSpc>
              <a:buFont typeface="Arial"/>
              <a:buChar char="•"/>
            </a:pPr>
            <a:r>
              <a:rPr lang="en-US" sz="5914">
                <a:solidFill>
                  <a:srgbClr val="303238"/>
                </a:solidFill>
                <a:latin typeface="Alice's Cake Shop"/>
              </a:rPr>
              <a:t>"SmartCartEase - where technology meets tradition, transforming your GreenMart experience into something extraordinary."</a:t>
            </a:r>
          </a:p>
          <a:p>
            <a:pPr algn="just">
              <a:lnSpc>
                <a:spcPts val="4968"/>
              </a:lnSpc>
            </a:pPr>
          </a:p>
          <a:p>
            <a:pPr algn="just">
              <a:lnSpc>
                <a:spcPts val="496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011336" y="7735656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4"/>
                </a:lnTo>
                <a:lnTo>
                  <a:pt x="0" y="3914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10695" y="-5062768"/>
            <a:ext cx="7621391" cy="8229600"/>
          </a:xfrm>
          <a:custGeom>
            <a:avLst/>
            <a:gdLst/>
            <a:ahLst/>
            <a:cxnLst/>
            <a:rect r="r" b="b" t="t" l="l"/>
            <a:pathLst>
              <a:path h="8229600" w="7621391">
                <a:moveTo>
                  <a:pt x="0" y="0"/>
                </a:moveTo>
                <a:lnTo>
                  <a:pt x="7621390" y="0"/>
                </a:lnTo>
                <a:lnTo>
                  <a:pt x="76213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34755">
            <a:off x="16227586" y="7308499"/>
            <a:ext cx="2504584" cy="5116753"/>
          </a:xfrm>
          <a:custGeom>
            <a:avLst/>
            <a:gdLst/>
            <a:ahLst/>
            <a:cxnLst/>
            <a:rect r="r" b="b" t="t" l="l"/>
            <a:pathLst>
              <a:path h="5116753" w="2504584">
                <a:moveTo>
                  <a:pt x="0" y="0"/>
                </a:moveTo>
                <a:lnTo>
                  <a:pt x="2504584" y="0"/>
                </a:lnTo>
                <a:lnTo>
                  <a:pt x="2504584" y="5116753"/>
                </a:lnTo>
                <a:lnTo>
                  <a:pt x="0" y="511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83261" y="1328507"/>
            <a:ext cx="788861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303238"/>
                </a:solidFill>
                <a:latin typeface="Arial"/>
              </a:rPr>
              <a:t>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84854" y="3980033"/>
            <a:ext cx="17737341" cy="38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7975" indent="-453988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303238"/>
                </a:solidFill>
                <a:latin typeface="Anonymous Pro"/>
              </a:rPr>
              <a:t>Introduction</a:t>
            </a:r>
          </a:p>
          <a:p>
            <a:pPr marL="907975" indent="-453988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303238"/>
                </a:solidFill>
                <a:latin typeface="Anonymous Pro"/>
              </a:rPr>
              <a:t>Purpose of SAS(Super Market Automation Software)</a:t>
            </a:r>
          </a:p>
          <a:p>
            <a:pPr marL="907975" indent="-453988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303238"/>
                </a:solidFill>
                <a:latin typeface="Anonymous Pro"/>
              </a:rPr>
              <a:t>Super Market Overview</a:t>
            </a:r>
          </a:p>
          <a:p>
            <a:pPr marL="907975" indent="-453988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303238"/>
                </a:solidFill>
                <a:latin typeface="Anonymous Pro"/>
              </a:rPr>
              <a:t>Storyboard</a:t>
            </a:r>
          </a:p>
          <a:p>
            <a:pPr marL="907975" indent="-453988" lvl="1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303238"/>
                </a:solidFill>
                <a:latin typeface="Anonymous Pro"/>
              </a:rPr>
              <a:t>Conclusion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44954" y="-3570980"/>
            <a:ext cx="7622667" cy="8229600"/>
          </a:xfrm>
          <a:custGeom>
            <a:avLst/>
            <a:gdLst/>
            <a:ahLst/>
            <a:cxnLst/>
            <a:rect r="r" b="b" t="t" l="l"/>
            <a:pathLst>
              <a:path h="8229600" w="7622667">
                <a:moveTo>
                  <a:pt x="0" y="0"/>
                </a:moveTo>
                <a:lnTo>
                  <a:pt x="7622667" y="0"/>
                </a:lnTo>
                <a:lnTo>
                  <a:pt x="76226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73859" y="3142066"/>
            <a:ext cx="4028282" cy="8229600"/>
          </a:xfrm>
          <a:custGeom>
            <a:avLst/>
            <a:gdLst/>
            <a:ahLst/>
            <a:cxnLst/>
            <a:rect r="r" b="b" t="t" l="l"/>
            <a:pathLst>
              <a:path h="8229600" w="4028282">
                <a:moveTo>
                  <a:pt x="0" y="0"/>
                </a:moveTo>
                <a:lnTo>
                  <a:pt x="4028282" y="0"/>
                </a:lnTo>
                <a:lnTo>
                  <a:pt x="40282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69903" y="2355850"/>
            <a:ext cx="6148195" cy="557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>
                <a:solidFill>
                  <a:srgbClr val="303238"/>
                </a:solidFill>
                <a:latin typeface="Alice's Cake Shop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4248" y="286623"/>
            <a:ext cx="13758110" cy="215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77"/>
              </a:lnSpc>
            </a:pPr>
            <a:r>
              <a:rPr lang="en-US" sz="11341">
                <a:solidFill>
                  <a:srgbClr val="303238"/>
                </a:solidFill>
                <a:latin typeface="Arial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28879" y="3447097"/>
            <a:ext cx="11504010" cy="438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6"/>
              </a:lnSpc>
            </a:pPr>
            <a:r>
              <a:rPr lang="en-US" sz="3554">
                <a:solidFill>
                  <a:srgbClr val="303238"/>
                </a:solidFill>
                <a:latin typeface="Anonymous Pro Bold"/>
              </a:rPr>
              <a:t>PURPOSE:</a:t>
            </a:r>
          </a:p>
          <a:p>
            <a:pPr>
              <a:lnSpc>
                <a:spcPts val="4976"/>
              </a:lnSpc>
            </a:pPr>
          </a:p>
          <a:p>
            <a:pPr marL="767414" indent="-383707" lvl="1">
              <a:lnSpc>
                <a:spcPts val="4976"/>
              </a:lnSpc>
              <a:buFont typeface="Arial"/>
              <a:buChar char="•"/>
            </a:pPr>
            <a:r>
              <a:rPr lang="en-US" sz="3554">
                <a:solidFill>
                  <a:srgbClr val="303238"/>
                </a:solidFill>
                <a:latin typeface="Anonymous Pro"/>
              </a:rPr>
              <a:t>To enhance operational efficiency, improve customer experience, and maximize profitability through streamlined inventory management, sales processing, and data-driven decision-making.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16424" y="-1077417"/>
            <a:ext cx="4766297" cy="4635224"/>
          </a:xfrm>
          <a:custGeom>
            <a:avLst/>
            <a:gdLst/>
            <a:ahLst/>
            <a:cxnLst/>
            <a:rect r="r" b="b" t="t" l="l"/>
            <a:pathLst>
              <a:path h="4635224" w="4766297">
                <a:moveTo>
                  <a:pt x="0" y="0"/>
                </a:moveTo>
                <a:lnTo>
                  <a:pt x="4766297" y="0"/>
                </a:lnTo>
                <a:lnTo>
                  <a:pt x="4766297" y="4635224"/>
                </a:lnTo>
                <a:lnTo>
                  <a:pt x="0" y="463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27010" y="7148252"/>
            <a:ext cx="4766297" cy="4635224"/>
          </a:xfrm>
          <a:custGeom>
            <a:avLst/>
            <a:gdLst/>
            <a:ahLst/>
            <a:cxnLst/>
            <a:rect r="r" b="b" t="t" l="l"/>
            <a:pathLst>
              <a:path h="4635224" w="4766297">
                <a:moveTo>
                  <a:pt x="0" y="0"/>
                </a:moveTo>
                <a:lnTo>
                  <a:pt x="4766296" y="0"/>
                </a:lnTo>
                <a:lnTo>
                  <a:pt x="4766296" y="4635224"/>
                </a:lnTo>
                <a:lnTo>
                  <a:pt x="0" y="463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10695" y="-5062768"/>
            <a:ext cx="7621391" cy="8229600"/>
          </a:xfrm>
          <a:custGeom>
            <a:avLst/>
            <a:gdLst/>
            <a:ahLst/>
            <a:cxnLst/>
            <a:rect r="r" b="b" t="t" l="l"/>
            <a:pathLst>
              <a:path h="8229600" w="7621391">
                <a:moveTo>
                  <a:pt x="0" y="0"/>
                </a:moveTo>
                <a:lnTo>
                  <a:pt x="7621390" y="0"/>
                </a:lnTo>
                <a:lnTo>
                  <a:pt x="76213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34755">
            <a:off x="16227586" y="7308499"/>
            <a:ext cx="2504584" cy="5116753"/>
          </a:xfrm>
          <a:custGeom>
            <a:avLst/>
            <a:gdLst/>
            <a:ahLst/>
            <a:cxnLst/>
            <a:rect r="r" b="b" t="t" l="l"/>
            <a:pathLst>
              <a:path h="5116753" w="2504584">
                <a:moveTo>
                  <a:pt x="0" y="0"/>
                </a:moveTo>
                <a:lnTo>
                  <a:pt x="2504584" y="0"/>
                </a:lnTo>
                <a:lnTo>
                  <a:pt x="2504584" y="5116753"/>
                </a:lnTo>
                <a:lnTo>
                  <a:pt x="0" y="511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14737" y="1257300"/>
            <a:ext cx="7888614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303238"/>
                </a:solidFill>
                <a:latin typeface="Alike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695" y="5076825"/>
            <a:ext cx="1265285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2171" y="5186149"/>
            <a:ext cx="17995829" cy="1885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303238"/>
                </a:solidFill>
                <a:latin typeface="Open Sans"/>
              </a:rPr>
              <a:t>The supermarket operates as a retail establishment offering a wide range of products, including groceries, household items, and perishables, providing customers with a convenient and comprehensive shopping experience. The supermarket automation software project aims to enhance operational efficiency, inventory management, and customer engagement within this retail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81043" y="-5031689"/>
            <a:ext cx="8381158" cy="8229600"/>
          </a:xfrm>
          <a:custGeom>
            <a:avLst/>
            <a:gdLst/>
            <a:ahLst/>
            <a:cxnLst/>
            <a:rect r="r" b="b" t="t" l="l"/>
            <a:pathLst>
              <a:path h="8229600" w="8381158">
                <a:moveTo>
                  <a:pt x="0" y="0"/>
                </a:moveTo>
                <a:lnTo>
                  <a:pt x="8381158" y="0"/>
                </a:lnTo>
                <a:lnTo>
                  <a:pt x="8381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492686">
            <a:off x="15247964" y="7696758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5"/>
                </a:lnTo>
                <a:lnTo>
                  <a:pt x="0" y="391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91009" y="0"/>
            <a:ext cx="6626219" cy="10287000"/>
          </a:xfrm>
          <a:custGeom>
            <a:avLst/>
            <a:gdLst/>
            <a:ahLst/>
            <a:cxnLst/>
            <a:rect r="r" b="b" t="t" l="l"/>
            <a:pathLst>
              <a:path h="10287000" w="6626219">
                <a:moveTo>
                  <a:pt x="0" y="0"/>
                </a:moveTo>
                <a:lnTo>
                  <a:pt x="6626219" y="0"/>
                </a:lnTo>
                <a:lnTo>
                  <a:pt x="66262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81043" y="-5031689"/>
            <a:ext cx="8381158" cy="8229600"/>
          </a:xfrm>
          <a:custGeom>
            <a:avLst/>
            <a:gdLst/>
            <a:ahLst/>
            <a:cxnLst/>
            <a:rect r="r" b="b" t="t" l="l"/>
            <a:pathLst>
              <a:path h="8229600" w="8381158">
                <a:moveTo>
                  <a:pt x="0" y="0"/>
                </a:moveTo>
                <a:lnTo>
                  <a:pt x="8381158" y="0"/>
                </a:lnTo>
                <a:lnTo>
                  <a:pt x="8381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92686">
            <a:off x="15247964" y="7696758"/>
            <a:ext cx="4022672" cy="3914355"/>
          </a:xfrm>
          <a:custGeom>
            <a:avLst/>
            <a:gdLst/>
            <a:ahLst/>
            <a:cxnLst/>
            <a:rect r="r" b="b" t="t" l="l"/>
            <a:pathLst>
              <a:path h="3914355" w="4022672">
                <a:moveTo>
                  <a:pt x="0" y="0"/>
                </a:moveTo>
                <a:lnTo>
                  <a:pt x="4022672" y="0"/>
                </a:lnTo>
                <a:lnTo>
                  <a:pt x="4022672" y="3914355"/>
                </a:lnTo>
                <a:lnTo>
                  <a:pt x="0" y="3914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042551"/>
            <a:ext cx="12429801" cy="6187078"/>
          </a:xfrm>
          <a:custGeom>
            <a:avLst/>
            <a:gdLst/>
            <a:ahLst/>
            <a:cxnLst/>
            <a:rect r="r" b="b" t="t" l="l"/>
            <a:pathLst>
              <a:path h="6187078" w="12429801">
                <a:moveTo>
                  <a:pt x="0" y="0"/>
                </a:moveTo>
                <a:lnTo>
                  <a:pt x="12429801" y="0"/>
                </a:lnTo>
                <a:lnTo>
                  <a:pt x="12429801" y="6187078"/>
                </a:lnTo>
                <a:lnTo>
                  <a:pt x="0" y="6187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07" r="0" b="-139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7865" y="1028700"/>
            <a:ext cx="13852271" cy="7791902"/>
          </a:xfrm>
          <a:custGeom>
            <a:avLst/>
            <a:gdLst/>
            <a:ahLst/>
            <a:cxnLst/>
            <a:rect r="r" b="b" t="t" l="l"/>
            <a:pathLst>
              <a:path h="7791902" w="13852271">
                <a:moveTo>
                  <a:pt x="0" y="0"/>
                </a:moveTo>
                <a:lnTo>
                  <a:pt x="13852270" y="0"/>
                </a:lnTo>
                <a:lnTo>
                  <a:pt x="13852270" y="7791902"/>
                </a:lnTo>
                <a:lnTo>
                  <a:pt x="0" y="7791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" y="1028700"/>
            <a:ext cx="14386096" cy="8092179"/>
          </a:xfrm>
          <a:custGeom>
            <a:avLst/>
            <a:gdLst/>
            <a:ahLst/>
            <a:cxnLst/>
            <a:rect r="r" b="b" t="t" l="l"/>
            <a:pathLst>
              <a:path h="8092179" w="14386096">
                <a:moveTo>
                  <a:pt x="0" y="0"/>
                </a:moveTo>
                <a:lnTo>
                  <a:pt x="14386096" y="0"/>
                </a:lnTo>
                <a:lnTo>
                  <a:pt x="14386096" y="8092179"/>
                </a:lnTo>
                <a:lnTo>
                  <a:pt x="0" y="8092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DAF5Xf7FRmY</dc:identifier>
  <dcterms:modified xsi:type="dcterms:W3CDTF">2011-08-01T06:04:30Z</dcterms:modified>
  <cp:revision>1</cp:revision>
  <dc:title>STORY BOARD PRESENTATION</dc:title>
</cp:coreProperties>
</file>